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0" r:id="rId1"/>
  </p:sldMasterIdLst>
  <p:notesMasterIdLst>
    <p:notesMasterId r:id="rId14"/>
  </p:notesMasterIdLst>
  <p:sldIdLst>
    <p:sldId id="256" r:id="rId2"/>
    <p:sldId id="261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embeddedFontLst>
    <p:embeddedFont>
      <p:font typeface="a옛날사진관3" panose="02020600000000000000" pitchFamily="18" charset="-127"/>
      <p:regular r:id="rId15"/>
    </p:embeddedFont>
    <p:embeddedFont>
      <p:font typeface="a옛날사진관4" panose="02020600000000000000" pitchFamily="18" charset="-127"/>
      <p:regular r:id="rId16"/>
    </p:embeddedFont>
    <p:embeddedFont>
      <p:font typeface="a옛날사진관5" panose="02020600000000000000" pitchFamily="18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나눔스퀘어 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E2C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 autoAdjust="0"/>
    <p:restoredTop sz="89080" autoAdjust="0"/>
  </p:normalViewPr>
  <p:slideViewPr>
    <p:cSldViewPr snapToGrid="0">
      <p:cViewPr varScale="1">
        <p:scale>
          <a:sx n="86" d="100"/>
          <a:sy n="86" d="100"/>
        </p:scale>
        <p:origin x="68" y="10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F3D05-1CA5-4781-B435-5F621B521518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41C15-7FD3-4A10-8FE1-DE6C38C7D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078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41C15-7FD3-4A10-8FE1-DE6C38C7D7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881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엑셀이 행과 열로 이루어진 시트라는 것을 알고 있다고 가정한다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행 기준 데이터와 열 기준 데이터가 무엇인지 알고 있다고 가정한다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41C15-7FD3-4A10-8FE1-DE6C38C7D7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557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함수 복사라는 것이 </a:t>
            </a:r>
            <a:r>
              <a:rPr lang="en-US" altLang="ko-KR" dirty="0"/>
              <a:t>ctrl + C, ctrl + V </a:t>
            </a:r>
            <a:r>
              <a:rPr lang="ko-KR" altLang="en-US" dirty="0"/>
              <a:t>등을 통해 함수가 복사가 된다는 사실 알고 있다고 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41C15-7FD3-4A10-8FE1-DE6C38C7D7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1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76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487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765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9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704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61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4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5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09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083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38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7A633-4BB3-4CBC-95CE-5D0D0D5CC9D3}" type="datetimeFigureOut">
              <a:rPr lang="ko-KR" altLang="en-US" smtClean="0"/>
              <a:t>2021-09-28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64771-ABE0-4BA2-BAF6-B9BC427FC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45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C7DF029-D189-4711-879F-E2A502D7B2E3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2F5906-3C14-4D97-8B74-7B0D8B6E39E2}"/>
              </a:ext>
            </a:extLst>
          </p:cNvPr>
          <p:cNvSpPr/>
          <p:nvPr/>
        </p:nvSpPr>
        <p:spPr>
          <a:xfrm>
            <a:off x="331304" y="410817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493125-84BB-48D7-A252-27F034864206}"/>
              </a:ext>
            </a:extLst>
          </p:cNvPr>
          <p:cNvCxnSpPr>
            <a:cxnSpLocks/>
          </p:cNvCxnSpPr>
          <p:nvPr/>
        </p:nvCxnSpPr>
        <p:spPr>
          <a:xfrm>
            <a:off x="573759" y="3429000"/>
            <a:ext cx="11044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D3718B8-845B-460E-A7D1-F7DDBBC11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246" y="2272646"/>
            <a:ext cx="7337367" cy="109927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Excel </a:t>
            </a:r>
            <a:r>
              <a:rPr lang="en-US" altLang="ko-KR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Vlookup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함수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77F97C-9871-4325-901F-B05E4EE2F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44539" y="5739916"/>
            <a:ext cx="1716095" cy="660884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altLang="ko-KR" sz="18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201810993</a:t>
            </a:r>
          </a:p>
          <a:p>
            <a:pPr algn="r"/>
            <a:r>
              <a:rPr lang="ko-KR" altLang="en-US" sz="18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정경재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5A0E77C-3742-446F-8472-19BAD13CBCCA}"/>
              </a:ext>
            </a:extLst>
          </p:cNvPr>
          <p:cNvCxnSpPr>
            <a:cxnSpLocks/>
          </p:cNvCxnSpPr>
          <p:nvPr/>
        </p:nvCxnSpPr>
        <p:spPr>
          <a:xfrm>
            <a:off x="573759" y="3434106"/>
            <a:ext cx="710905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153941B-8B38-464D-8E00-95F915FAC8B1}"/>
              </a:ext>
            </a:extLst>
          </p:cNvPr>
          <p:cNvSpPr txBox="1"/>
          <p:nvPr/>
        </p:nvSpPr>
        <p:spPr>
          <a:xfrm>
            <a:off x="10043158" y="3429000"/>
            <a:ext cx="162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User</a:t>
            </a:r>
            <a:r>
              <a:rPr lang="ko-KR" altLang="en-US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 </a:t>
            </a:r>
            <a:r>
              <a:rPr lang="en-US" altLang="ko-KR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guide</a:t>
            </a:r>
            <a:endParaRPr lang="ko-KR" altLang="en-US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47B1F-E22F-4109-8519-80780EE3044A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1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BE2DAA-FD9E-4374-BA55-7F4DBED91735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44556" y="425152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6"/>
            <a:chOff x="520861" y="5012367"/>
            <a:chExt cx="10972800" cy="1336666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3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일치 옵션에서 유사한 값도 고려해야할 경우는 </a:t>
              </a:r>
              <a:r>
                <a:rPr kumimoji="1" lang="en-US" altLang="ko-KR" sz="1600" dirty="0"/>
                <a:t>TRUE</a:t>
              </a:r>
              <a:r>
                <a:rPr kumimoji="1" lang="ko-KR" altLang="en-US" sz="1600" dirty="0"/>
                <a:t>로 선택한다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일치 옵션에서 정확한 값만 고려해야할 경우 </a:t>
              </a:r>
              <a:r>
                <a:rPr kumimoji="1" lang="en-US" altLang="ko-KR" sz="1600" dirty="0"/>
                <a:t>FALSE</a:t>
              </a:r>
              <a:r>
                <a:rPr kumimoji="1" lang="ko-KR" altLang="en-US" sz="1600" dirty="0"/>
                <a:t>로 선택한다</a:t>
              </a:r>
              <a:r>
                <a:rPr kumimoji="1" lang="en-US" altLang="ko-KR" sz="1600" dirty="0"/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9DFC20-AC6D-4FC5-8755-23DB1BCEC17A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78B540F5-7AA3-4E0F-B66E-4F9B9A7669E4}"/>
              </a:ext>
            </a:extLst>
          </p:cNvPr>
          <p:cNvSpPr txBox="1">
            <a:spLocks/>
          </p:cNvSpPr>
          <p:nvPr/>
        </p:nvSpPr>
        <p:spPr>
          <a:xfrm>
            <a:off x="533091" y="733581"/>
            <a:ext cx="5728561" cy="475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사용법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AA21E1-924C-4A38-964E-931AB081220C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62225E4E-B907-407E-BAEC-3A15BC464ACB}"/>
              </a:ext>
            </a:extLst>
          </p:cNvPr>
          <p:cNvSpPr txBox="1">
            <a:spLocks/>
          </p:cNvSpPr>
          <p:nvPr/>
        </p:nvSpPr>
        <p:spPr>
          <a:xfrm>
            <a:off x="819822" y="1373822"/>
            <a:ext cx="3767653" cy="241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A4.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일치 옵션 설정하기</a:t>
            </a:r>
            <a:endParaRPr lang="ko-KR" altLang="en-US" sz="12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07E1C0-4F41-491D-B57C-57ED9165E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5" y="2460635"/>
            <a:ext cx="5100112" cy="1599844"/>
          </a:xfrm>
          <a:prstGeom prst="rect">
            <a:avLst/>
          </a:prstGeom>
        </p:spPr>
      </p:pic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C89FCA2A-7756-4B94-8097-584E729B4064}"/>
              </a:ext>
            </a:extLst>
          </p:cNvPr>
          <p:cNvSpPr/>
          <p:nvPr/>
        </p:nvSpPr>
        <p:spPr>
          <a:xfrm>
            <a:off x="2805545" y="2460635"/>
            <a:ext cx="99170" cy="19552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CFD6969-42F5-420E-A295-546A81ADFFC2}"/>
              </a:ext>
            </a:extLst>
          </p:cNvPr>
          <p:cNvCxnSpPr>
            <a:cxnSpLocks/>
            <a:stCxn id="40" idx="0"/>
            <a:endCxn id="36" idx="2"/>
          </p:cNvCxnSpPr>
          <p:nvPr/>
        </p:nvCxnSpPr>
        <p:spPr>
          <a:xfrm flipV="1">
            <a:off x="3249273" y="1955930"/>
            <a:ext cx="2878620" cy="7032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제목 1">
            <a:extLst>
              <a:ext uri="{FF2B5EF4-FFF2-40B4-BE49-F238E27FC236}">
                <a16:creationId xmlns:a16="http://schemas.microsoft.com/office/drawing/2014/main" id="{3F4598CC-FCD2-4003-8D3E-3426D1B10970}"/>
              </a:ext>
            </a:extLst>
          </p:cNvPr>
          <p:cNvSpPr txBox="1">
            <a:spLocks/>
          </p:cNvSpPr>
          <p:nvPr/>
        </p:nvSpPr>
        <p:spPr>
          <a:xfrm>
            <a:off x="3859650" y="1534363"/>
            <a:ext cx="4536485" cy="4215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A4-1: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일치 옵션이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TRUE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인 경우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유사일치로 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 값도 고려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하는 반면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FALSE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유사일치를 고려하지 않고 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정확한 일치 값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찾는다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7CF6EA-CCEB-408C-9397-216BEFC66653}"/>
              </a:ext>
            </a:extLst>
          </p:cNvPr>
          <p:cNvSpPr/>
          <p:nvPr/>
        </p:nvSpPr>
        <p:spPr>
          <a:xfrm>
            <a:off x="2805545" y="2659220"/>
            <a:ext cx="887456" cy="3792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2DDAD5B-597F-470C-8F19-90C262784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5" t="30665" r="6593" b="23974"/>
          <a:stretch/>
        </p:blipFill>
        <p:spPr>
          <a:xfrm>
            <a:off x="6647691" y="2460635"/>
            <a:ext cx="4275693" cy="176271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332C83-B130-4EFF-8A4E-D0D787224E11}"/>
              </a:ext>
            </a:extLst>
          </p:cNvPr>
          <p:cNvSpPr/>
          <p:nvPr/>
        </p:nvSpPr>
        <p:spPr>
          <a:xfrm>
            <a:off x="8407174" y="3038430"/>
            <a:ext cx="1331558" cy="2697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83F2712-18F2-49A8-A41A-A9CDEA5DE2A6}"/>
              </a:ext>
            </a:extLst>
          </p:cNvPr>
          <p:cNvCxnSpPr>
            <a:cxnSpLocks/>
            <a:endCxn id="36" idx="2"/>
          </p:cNvCxnSpPr>
          <p:nvPr/>
        </p:nvCxnSpPr>
        <p:spPr>
          <a:xfrm flipH="1" flipV="1">
            <a:off x="6127893" y="1955930"/>
            <a:ext cx="2279282" cy="10557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FD9402E8-FE5E-4CB1-AC54-817C277DBF3C}"/>
              </a:ext>
            </a:extLst>
          </p:cNvPr>
          <p:cNvSpPr/>
          <p:nvPr/>
        </p:nvSpPr>
        <p:spPr>
          <a:xfrm>
            <a:off x="8413113" y="3075548"/>
            <a:ext cx="99170" cy="19552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E9283050-94DE-427C-87F8-08A6F635DFAF}"/>
              </a:ext>
            </a:extLst>
          </p:cNvPr>
          <p:cNvSpPr txBox="1">
            <a:spLocks/>
          </p:cNvSpPr>
          <p:nvPr/>
        </p:nvSpPr>
        <p:spPr>
          <a:xfrm>
            <a:off x="4064089" y="4565184"/>
            <a:ext cx="4536485" cy="2640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A4-2:TRUE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1, FALSE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0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 대체될 수 있다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C12B1F1D-078D-460B-A5CE-32E4750DD2C4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2439095" y="3072197"/>
            <a:ext cx="2041028" cy="120895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466593D-76EA-480F-A6CB-AC2571F09A62}"/>
              </a:ext>
            </a:extLst>
          </p:cNvPr>
          <p:cNvCxnSpPr>
            <a:cxnSpLocks/>
          </p:cNvCxnSpPr>
          <p:nvPr/>
        </p:nvCxnSpPr>
        <p:spPr>
          <a:xfrm rot="5400000">
            <a:off x="7313418" y="3578601"/>
            <a:ext cx="1414993" cy="874183"/>
          </a:xfrm>
          <a:prstGeom prst="bentConnector3">
            <a:avLst>
              <a:gd name="adj1" fmla="val 1004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53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BE2DAA-FD9E-4374-BA55-7F4DBED91735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44556" y="428993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6"/>
            <a:chOff x="520861" y="5012367"/>
            <a:chExt cx="10972800" cy="1336666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3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동일 시트 뿐만 아니라 다른 시트에 있는 표를 가져와 참조할 수 있다</a:t>
              </a:r>
              <a:r>
                <a:rPr kumimoji="1" lang="en-US" altLang="ko-KR" sz="1600" dirty="0"/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9DFC20-AC6D-4FC5-8755-23DB1BCEC17A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78B540F5-7AA3-4E0F-B66E-4F9B9A7669E4}"/>
              </a:ext>
            </a:extLst>
          </p:cNvPr>
          <p:cNvSpPr txBox="1">
            <a:spLocks/>
          </p:cNvSpPr>
          <p:nvPr/>
        </p:nvSpPr>
        <p:spPr>
          <a:xfrm>
            <a:off x="533091" y="733581"/>
            <a:ext cx="5728561" cy="475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사용법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AA21E1-924C-4A38-964E-931AB081220C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62225E4E-B907-407E-BAEC-3A15BC464ACB}"/>
              </a:ext>
            </a:extLst>
          </p:cNvPr>
          <p:cNvSpPr txBox="1">
            <a:spLocks/>
          </p:cNvSpPr>
          <p:nvPr/>
        </p:nvSpPr>
        <p:spPr>
          <a:xfrm>
            <a:off x="819822" y="1373822"/>
            <a:ext cx="3767653" cy="241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C1.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다른 시트에서 데이터를 가져오기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1A41EA-5186-49C8-8A14-66098F5E0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50" r="132"/>
          <a:stretch/>
        </p:blipFill>
        <p:spPr>
          <a:xfrm>
            <a:off x="927983" y="1867478"/>
            <a:ext cx="4746607" cy="2779272"/>
          </a:xfrm>
          <a:prstGeom prst="rect">
            <a:avLst/>
          </a:prstGeom>
        </p:spPr>
      </p:pic>
      <p:sp>
        <p:nvSpPr>
          <p:cNvPr id="26" name="순서도: 연결자 25">
            <a:extLst>
              <a:ext uri="{FF2B5EF4-FFF2-40B4-BE49-F238E27FC236}">
                <a16:creationId xmlns:a16="http://schemas.microsoft.com/office/drawing/2014/main" id="{1F6F5198-D02C-4783-9E80-17008D484243}"/>
              </a:ext>
            </a:extLst>
          </p:cNvPr>
          <p:cNvSpPr/>
          <p:nvPr/>
        </p:nvSpPr>
        <p:spPr>
          <a:xfrm>
            <a:off x="1920222" y="3278387"/>
            <a:ext cx="193364" cy="2212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87193393-ED44-4A7D-B4DF-63CB538969EA}"/>
              </a:ext>
            </a:extLst>
          </p:cNvPr>
          <p:cNvSpPr txBox="1">
            <a:spLocks/>
          </p:cNvSpPr>
          <p:nvPr/>
        </p:nvSpPr>
        <p:spPr>
          <a:xfrm>
            <a:off x="3154431" y="4749895"/>
            <a:ext cx="5937529" cy="344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C1-1: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참조하고 자하는 </a:t>
            </a:r>
            <a:r>
              <a:rPr lang="en-US" altLang="ko-KR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sheet 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번호와</a:t>
            </a:r>
            <a:r>
              <a:rPr lang="en-US" altLang="ko-KR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”!”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범위를 설정하는 칸 맨 앞에 함께 넣어준다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FAA3089-0CA4-4377-AA6E-F7B0B5C8A33F}"/>
              </a:ext>
            </a:extLst>
          </p:cNvPr>
          <p:cNvCxnSpPr>
            <a:cxnSpLocks/>
            <a:endCxn id="27" idx="1"/>
          </p:cNvCxnSpPr>
          <p:nvPr/>
        </p:nvCxnSpPr>
        <p:spPr>
          <a:xfrm rot="16200000" flipH="1">
            <a:off x="1931012" y="3698493"/>
            <a:ext cx="1492912" cy="95392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9FA85D-AFC3-4C5B-ADC9-5CB46F5056D4}"/>
              </a:ext>
            </a:extLst>
          </p:cNvPr>
          <p:cNvSpPr/>
          <p:nvPr/>
        </p:nvSpPr>
        <p:spPr>
          <a:xfrm>
            <a:off x="1816191" y="3315481"/>
            <a:ext cx="763457" cy="113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C8A960E-C609-4AA2-8D5B-9C23B5048A07}"/>
              </a:ext>
            </a:extLst>
          </p:cNvPr>
          <p:cNvCxnSpPr>
            <a:cxnSpLocks/>
          </p:cNvCxnSpPr>
          <p:nvPr/>
        </p:nvCxnSpPr>
        <p:spPr>
          <a:xfrm flipV="1">
            <a:off x="2113586" y="3372241"/>
            <a:ext cx="3753132" cy="167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>
            <a:extLst>
              <a:ext uri="{FF2B5EF4-FFF2-40B4-BE49-F238E27FC236}">
                <a16:creationId xmlns:a16="http://schemas.microsoft.com/office/drawing/2014/main" id="{E5EB9D83-93ED-4400-A25A-56500B7AE51B}"/>
              </a:ext>
            </a:extLst>
          </p:cNvPr>
          <p:cNvSpPr txBox="1">
            <a:spLocks/>
          </p:cNvSpPr>
          <p:nvPr/>
        </p:nvSpPr>
        <p:spPr>
          <a:xfrm>
            <a:off x="5835644" y="3155622"/>
            <a:ext cx="5538600" cy="344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C1-2: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예제에서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번 시트의 값을 가져왔으므로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sheet3!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맨 앞에 삽입한다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6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BE2DAA-FD9E-4374-BA55-7F4DBED91735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44556" y="428993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6"/>
            <a:chOff x="520861" y="5012367"/>
            <a:chExt cx="10972800" cy="1336666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3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en-US" altLang="ko-KR" sz="1600" dirty="0"/>
                <a:t>MATCH</a:t>
              </a:r>
              <a:r>
                <a:rPr kumimoji="1" lang="ko-KR" altLang="en-US" sz="1600" dirty="0"/>
                <a:t>함수는 범위 내에서 찾는 값의 위치를 반환한다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찾을 값이 변했을 경우 </a:t>
              </a:r>
              <a:r>
                <a:rPr kumimoji="1" lang="en-US" altLang="ko-KR" sz="1600" dirty="0"/>
                <a:t>MATCH</a:t>
              </a:r>
              <a:r>
                <a:rPr kumimoji="1" lang="ko-KR" altLang="en-US" sz="1600" dirty="0"/>
                <a:t>함수를 이용하면 </a:t>
              </a:r>
              <a:r>
                <a:rPr kumimoji="1" lang="en-US" altLang="ko-KR" sz="1600" dirty="0"/>
                <a:t>VLOOKUP</a:t>
              </a:r>
              <a:r>
                <a:rPr kumimoji="1" lang="ko-KR" altLang="en-US" sz="1600" dirty="0"/>
                <a:t>함수를 조금 수정만으로 사용할 수 있다</a:t>
              </a:r>
              <a:r>
                <a:rPr kumimoji="1" lang="en-US" altLang="ko-KR" sz="1600" dirty="0"/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9DFC20-AC6D-4FC5-8755-23DB1BCEC17A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78B540F5-7AA3-4E0F-B66E-4F9B9A7669E4}"/>
              </a:ext>
            </a:extLst>
          </p:cNvPr>
          <p:cNvSpPr txBox="1">
            <a:spLocks/>
          </p:cNvSpPr>
          <p:nvPr/>
        </p:nvSpPr>
        <p:spPr>
          <a:xfrm>
            <a:off x="533091" y="733581"/>
            <a:ext cx="5728561" cy="475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사용법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AA21E1-924C-4A38-964E-931AB081220C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62225E4E-B907-407E-BAEC-3A15BC464ACB}"/>
              </a:ext>
            </a:extLst>
          </p:cNvPr>
          <p:cNvSpPr txBox="1">
            <a:spLocks/>
          </p:cNvSpPr>
          <p:nvPr/>
        </p:nvSpPr>
        <p:spPr>
          <a:xfrm>
            <a:off x="819822" y="1373822"/>
            <a:ext cx="3767653" cy="241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C2.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응용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 Match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함수를 활용한 </a:t>
            </a:r>
            <a:r>
              <a:rPr lang="en-US" altLang="ko-KR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Vlookup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87193393-ED44-4A7D-B4DF-63CB538969EA}"/>
              </a:ext>
            </a:extLst>
          </p:cNvPr>
          <p:cNvSpPr txBox="1">
            <a:spLocks/>
          </p:cNvSpPr>
          <p:nvPr/>
        </p:nvSpPr>
        <p:spPr>
          <a:xfrm>
            <a:off x="609600" y="4311970"/>
            <a:ext cx="5424573" cy="344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C2-1: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데이터의 값을 찾을 값이 만약 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목록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 되어있는 경우 기존의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VLOOKUP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 적당한 값이 나오지 않는다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8B26CE-F75F-4E89-B06C-8E2E9D5D5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" t="20028" r="12968" b="28850"/>
          <a:stretch/>
        </p:blipFill>
        <p:spPr>
          <a:xfrm>
            <a:off x="6584277" y="3009388"/>
            <a:ext cx="4998123" cy="18129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EC738B-1396-44C4-ADD7-862ECFCD4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" t="27022" r="13965" b="29049"/>
          <a:stretch/>
        </p:blipFill>
        <p:spPr>
          <a:xfrm>
            <a:off x="609600" y="1724831"/>
            <a:ext cx="4998122" cy="20461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0FD062-EE47-4F5B-8976-666ECFD3F8C6}"/>
              </a:ext>
            </a:extLst>
          </p:cNvPr>
          <p:cNvSpPr/>
          <p:nvPr/>
        </p:nvSpPr>
        <p:spPr>
          <a:xfrm>
            <a:off x="819821" y="3568391"/>
            <a:ext cx="1462461" cy="202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EB238AE-DAEF-4C37-9A6E-3EB8C1986323}"/>
              </a:ext>
            </a:extLst>
          </p:cNvPr>
          <p:cNvCxnSpPr>
            <a:cxnSpLocks/>
          </p:cNvCxnSpPr>
          <p:nvPr/>
        </p:nvCxnSpPr>
        <p:spPr>
          <a:xfrm>
            <a:off x="1494263" y="3770940"/>
            <a:ext cx="0" cy="444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id="{1CB82A85-3BC3-4360-9575-0BDCE2E53369}"/>
              </a:ext>
            </a:extLst>
          </p:cNvPr>
          <p:cNvSpPr txBox="1">
            <a:spLocks/>
          </p:cNvSpPr>
          <p:nvPr/>
        </p:nvSpPr>
        <p:spPr>
          <a:xfrm>
            <a:off x="6371063" y="1937103"/>
            <a:ext cx="4863295" cy="5087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C2-2: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범위 내의 찾는 값의 위치를 반환하는 </a:t>
            </a:r>
            <a:r>
              <a:rPr lang="en-US" altLang="ko-KR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MATCH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사용하면 이러한 문제를 해결 할 수 있다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B31294E-794F-494A-B071-CBC6FC19FD84}"/>
              </a:ext>
            </a:extLst>
          </p:cNvPr>
          <p:cNvSpPr/>
          <p:nvPr/>
        </p:nvSpPr>
        <p:spPr>
          <a:xfrm>
            <a:off x="6926972" y="4453453"/>
            <a:ext cx="1547955" cy="3688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54A36993-F322-4D28-B203-27E6F9419F0C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474927" y="2445833"/>
            <a:ext cx="304803" cy="219205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0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CACC60-06A6-4974-9488-B5E0A8EEAEEE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31304" y="410817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493125-84BB-48D7-A252-27F034864206}"/>
              </a:ext>
            </a:extLst>
          </p:cNvPr>
          <p:cNvCxnSpPr>
            <a:cxnSpLocks/>
          </p:cNvCxnSpPr>
          <p:nvPr/>
        </p:nvCxnSpPr>
        <p:spPr>
          <a:xfrm>
            <a:off x="485207" y="1418438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D3718B8-845B-460E-A7D1-F7DDBBC11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709" y="472544"/>
            <a:ext cx="5728561" cy="884168"/>
          </a:xfrm>
        </p:spPr>
        <p:txBody>
          <a:bodyPr>
            <a:noAutofit/>
          </a:bodyPr>
          <a:lstStyle/>
          <a:p>
            <a:pPr algn="l"/>
            <a:r>
              <a:rPr lang="en-US" altLang="ko-KR" sz="4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Contents</a:t>
            </a:r>
            <a:endParaRPr lang="ko-KR" altLang="en-US" sz="4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5A0E77C-3742-446F-8472-19BAD13CBCCA}"/>
              </a:ext>
            </a:extLst>
          </p:cNvPr>
          <p:cNvCxnSpPr>
            <a:cxnSpLocks/>
          </p:cNvCxnSpPr>
          <p:nvPr/>
        </p:nvCxnSpPr>
        <p:spPr>
          <a:xfrm>
            <a:off x="486709" y="1424473"/>
            <a:ext cx="5728561" cy="65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부제목 2">
            <a:extLst>
              <a:ext uri="{FF2B5EF4-FFF2-40B4-BE49-F238E27FC236}">
                <a16:creationId xmlns:a16="http://schemas.microsoft.com/office/drawing/2014/main" id="{EA4D6EFA-3E48-4ECF-8150-B62929E7A207}"/>
              </a:ext>
            </a:extLst>
          </p:cNvPr>
          <p:cNvSpPr txBox="1">
            <a:spLocks/>
          </p:cNvSpPr>
          <p:nvPr/>
        </p:nvSpPr>
        <p:spPr>
          <a:xfrm>
            <a:off x="1497495" y="1845889"/>
            <a:ext cx="9097617" cy="41839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22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Vlookup</a:t>
            </a:r>
            <a:r>
              <a:rPr lang="en-US" altLang="ko-KR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함수에 대한 기본 개념</a:t>
            </a:r>
            <a:endParaRPr lang="en-US" altLang="ko-KR" sz="22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altLang="ko-KR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22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Vlookup</a:t>
            </a:r>
            <a:r>
              <a:rPr lang="en-US" altLang="ko-KR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함수의 활용 방안</a:t>
            </a:r>
            <a:endParaRPr lang="en-US" altLang="ko-KR" sz="22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altLang="ko-KR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22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Vlookup</a:t>
            </a:r>
            <a:r>
              <a:rPr lang="en-US" altLang="ko-KR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2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함수의 사용법</a:t>
            </a:r>
            <a:endParaRPr lang="en-US" altLang="ko-KR" sz="2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A1.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데이터에서 찾을 값을 설정하기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A2.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데이터를 찾고 자하는 범위 설정하기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B1.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데이터의 범위 설정에 대한 절대 참조와 상대 참조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A3.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출력할 값 설정하기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B2.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출력 값의 범위 주의사항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A4.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일치 옵션 설정하기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C1.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다른 시트에서 데이터를 가져오기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lvl="1"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C2.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응용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 Match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함수를 활용한 </a:t>
            </a:r>
            <a:r>
              <a:rPr lang="en-US" altLang="ko-KR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Vlookup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</a:t>
            </a:r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 algn="l"/>
            <a:endParaRPr lang="en-US" altLang="ko-KR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E0103-B5C9-4655-ABA4-980726BC9DA0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09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86A87F3-08CC-40A6-AA27-8F00D3A79A3F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44556" y="425152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493125-84BB-48D7-A252-27F034864206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D3718B8-845B-460E-A7D1-F7DDBBC11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091" y="733581"/>
            <a:ext cx="5728561" cy="475271"/>
          </a:xfrm>
        </p:spPr>
        <p:txBody>
          <a:bodyPr>
            <a:noAutofit/>
          </a:bodyPr>
          <a:lstStyle/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함수에 대한 기본 개념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5A0E77C-3742-446F-8472-19BAD13CBCCA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AE76B-F713-4D6D-B44B-36C21FFBEC0A}"/>
              </a:ext>
            </a:extLst>
          </p:cNvPr>
          <p:cNvSpPr txBox="1"/>
          <p:nvPr/>
        </p:nvSpPr>
        <p:spPr>
          <a:xfrm>
            <a:off x="789771" y="1634004"/>
            <a:ext cx="449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Vertical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Look up(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수직 참조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5"/>
            <a:chOff x="520861" y="5012367"/>
            <a:chExt cx="10972800" cy="1336665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2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en-US" altLang="ko-KR" sz="1600" dirty="0" err="1"/>
                <a:t>Vlookup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함수를 사용하기 위해서는 데이터가 필요하다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sz="1600" dirty="0" err="1"/>
                <a:t>Vlookup</a:t>
              </a:r>
              <a:r>
                <a:rPr kumimoji="1" lang="ko-KR" altLang="en-US" sz="1600" dirty="0"/>
                <a:t>함수는 행 기준  데이터에서 참조가 가능하다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en-US" altLang="ko-KR" sz="1600" dirty="0" err="1"/>
                <a:t>Vlookup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함수를 사용하기 위해선 </a:t>
              </a:r>
              <a:r>
                <a:rPr kumimoji="1" lang="en-US" altLang="ko-KR" sz="1600" dirty="0"/>
                <a:t>4</a:t>
              </a:r>
              <a:r>
                <a:rPr kumimoji="1" lang="ko-KR" altLang="en-US" sz="1600" dirty="0"/>
                <a:t>가지의 인수가 필요하다</a:t>
              </a:r>
              <a:r>
                <a:rPr kumimoji="1" lang="en-US" altLang="ko-KR" sz="1600" dirty="0"/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C8FB971-1806-4256-BDCC-EDEDA190C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81" t="20387" r="19094" b="26257"/>
          <a:stretch/>
        </p:blipFill>
        <p:spPr>
          <a:xfrm>
            <a:off x="4239207" y="3028102"/>
            <a:ext cx="3952126" cy="19125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31B6A9-6267-42AF-B0DA-601556E1DD49}"/>
              </a:ext>
            </a:extLst>
          </p:cNvPr>
          <p:cNvSpPr txBox="1"/>
          <p:nvPr/>
        </p:nvSpPr>
        <p:spPr>
          <a:xfrm>
            <a:off x="3859650" y="4914481"/>
            <a:ext cx="5121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참고사항</a:t>
            </a:r>
            <a:r>
              <a:rPr lang="en-US" altLang="ko-KR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엑셀의 최신버전 또는 오피스 </a:t>
            </a:r>
            <a:r>
              <a:rPr lang="en-US" altLang="ko-KR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365</a:t>
            </a:r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 중일 경우 신규함수 </a:t>
            </a:r>
            <a:r>
              <a:rPr lang="en-US" altLang="ko-KR" sz="8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Xlookup</a:t>
            </a:r>
            <a:r>
              <a:rPr lang="ko-KR" altLang="en-US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사용할 수 있습니다</a:t>
            </a:r>
            <a:r>
              <a:rPr lang="en-US" altLang="ko-KR" sz="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51DCB8-28D3-4923-94E0-983ACE19F97A}"/>
              </a:ext>
            </a:extLst>
          </p:cNvPr>
          <p:cNvSpPr txBox="1"/>
          <p:nvPr/>
        </p:nvSpPr>
        <p:spPr>
          <a:xfrm>
            <a:off x="789771" y="1942428"/>
            <a:ext cx="104281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표나 범위에서 </a:t>
            </a:r>
            <a:r>
              <a:rPr lang="ko-KR" altLang="en-US" sz="14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행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기준으로 항목을 찾을 때 사용하는 함수입니다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함수는 </a:t>
            </a:r>
            <a:r>
              <a:rPr lang="pt-BR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VLOOKUP(</a:t>
            </a:r>
            <a:r>
              <a:rPr lang="ko-KR" altLang="en-US" sz="14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조회하려는 값</a:t>
            </a:r>
            <a:r>
              <a:rPr lang="en-US" altLang="ko-KR" sz="14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값을 조회하려는 범위</a:t>
            </a:r>
            <a:r>
              <a:rPr lang="en-US" altLang="ko-KR" sz="14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400" dirty="0" err="1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찾는값이</a:t>
            </a:r>
            <a:r>
              <a:rPr lang="ko-KR" altLang="en-US" sz="14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들어있는 열 번호</a:t>
            </a:r>
            <a:r>
              <a:rPr lang="en-US" altLang="ko-KR" sz="14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4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유사도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 구성되어 있습니다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8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3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0D3701-BECD-450B-963E-CC3292D00FCE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31304" y="410817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5"/>
            <a:chOff x="520861" y="5012367"/>
            <a:chExt cx="10972800" cy="1336665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2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다른 표에  참조할 데이터가 많다면 </a:t>
              </a:r>
              <a:r>
                <a:rPr kumimoji="1" lang="en-US" altLang="ko-KR" sz="1600" dirty="0" err="1"/>
                <a:t>vlookup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함수를 통해 표에 데이터들을 채울 수 있다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함수복사를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같이 사용한다면 한 개의 </a:t>
              </a:r>
              <a:r>
                <a:rPr kumimoji="1" lang="en-US" altLang="ko-KR" sz="1600" dirty="0" err="1"/>
                <a:t>vlookup</a:t>
              </a:r>
              <a:r>
                <a:rPr kumimoji="1" lang="en-US" altLang="ko-KR" sz="1600" dirty="0"/>
                <a:t> </a:t>
              </a:r>
              <a:r>
                <a:rPr kumimoji="1" lang="ko-KR" altLang="en-US" sz="1600" dirty="0"/>
                <a:t>함수를 복사해 같은 열에 이용할 수 있다</a:t>
              </a:r>
              <a:r>
                <a:rPr kumimoji="1" lang="en-US" altLang="ko-KR" sz="1600" dirty="0"/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210851B-0DC5-4284-850B-AC06EC90F6F7}"/>
              </a:ext>
            </a:extLst>
          </p:cNvPr>
          <p:cNvSpPr txBox="1"/>
          <p:nvPr/>
        </p:nvSpPr>
        <p:spPr>
          <a:xfrm>
            <a:off x="789771" y="1698223"/>
            <a:ext cx="10428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용도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endParaRPr lang="en-US" altLang="ko-KR" sz="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시트에서 원하는 데이터를 빠르게 찾아 다른 시트에 입력을 하기 위해 사용된다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 복사를 통해 </a:t>
            </a:r>
            <a:r>
              <a:rPr lang="en-US" altLang="ko-KR" sz="1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vlookup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함수를 </a:t>
            </a:r>
            <a:r>
              <a:rPr lang="ko-KR" altLang="en-US" sz="14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같은 열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대응 시킬 수 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수천 수백의 데이터를 수작업으로 작성하는 것보다 </a:t>
            </a:r>
            <a:r>
              <a:rPr lang="en-US" altLang="ko-KR" sz="14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vlookup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함수를 사용하면 빠르게 데이터를 찾아 입력을 할 수 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E0054F-5C4A-4EDB-ABF2-E2D03CF8F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" t="19686" r="48203" b="12779"/>
          <a:stretch/>
        </p:blipFill>
        <p:spPr>
          <a:xfrm>
            <a:off x="1299595" y="2917183"/>
            <a:ext cx="3349779" cy="19689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C5D1D6A-03C7-4676-A9FC-EC21804E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3" t="20455" r="47085" b="13710"/>
          <a:stretch/>
        </p:blipFill>
        <p:spPr>
          <a:xfrm>
            <a:off x="6782835" y="2821230"/>
            <a:ext cx="3126443" cy="2064930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7F7EA4B-2D3D-4F3F-AD85-0CDF2917B2AF}"/>
              </a:ext>
            </a:extLst>
          </p:cNvPr>
          <p:cNvSpPr/>
          <p:nvPr/>
        </p:nvSpPr>
        <p:spPr>
          <a:xfrm>
            <a:off x="5325096" y="3418731"/>
            <a:ext cx="1126435" cy="5599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사용시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ECF9CD4-91E3-4F37-84C7-7743F44C8BF2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>
            <a:extLst>
              <a:ext uri="{FF2B5EF4-FFF2-40B4-BE49-F238E27FC236}">
                <a16:creationId xmlns:a16="http://schemas.microsoft.com/office/drawing/2014/main" id="{B467E4D8-5E0A-4446-B2D9-F9B5023A8F22}"/>
              </a:ext>
            </a:extLst>
          </p:cNvPr>
          <p:cNvSpPr txBox="1">
            <a:spLocks/>
          </p:cNvSpPr>
          <p:nvPr/>
        </p:nvSpPr>
        <p:spPr>
          <a:xfrm>
            <a:off x="533091" y="733581"/>
            <a:ext cx="5728561" cy="475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활용 방안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E2D928E-60A4-42C9-A5A0-A92FF9219719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69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BE2DAA-FD9E-4374-BA55-7F4DBED91735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31304" y="410817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D863CFA5-A706-455E-BC60-B7DAD3D42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" t="18312" r="6309" b="18489"/>
          <a:stretch/>
        </p:blipFill>
        <p:spPr>
          <a:xfrm>
            <a:off x="6725994" y="2155004"/>
            <a:ext cx="4142351" cy="223200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09E0AA8A-9646-4091-BEE3-F44888F3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" t="18459" r="5774" b="47995"/>
          <a:stretch/>
        </p:blipFill>
        <p:spPr>
          <a:xfrm>
            <a:off x="993305" y="2185385"/>
            <a:ext cx="4857791" cy="2023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5"/>
            <a:chOff x="520861" y="5012367"/>
            <a:chExt cx="10972800" cy="1336665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2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데이터를 채우고 자하는 표의 데이터가 가져오려는 표에 있는지 확인이 필요함을 알 수 있다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수식 입력줄과 함수 삽입 버튼 </a:t>
              </a:r>
              <a:r>
                <a:rPr kumimoji="1" lang="en-US" altLang="ko-KR" sz="1600" dirty="0"/>
                <a:t>2</a:t>
              </a:r>
              <a:r>
                <a:rPr kumimoji="1" lang="ko-KR" altLang="en-US" sz="1600" dirty="0"/>
                <a:t>가지를 통해 함수를 삽입 할 수 있다</a:t>
              </a:r>
              <a:r>
                <a:rPr kumimoji="1" lang="en-US" altLang="ko-KR" sz="1600" dirty="0"/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9DFC20-AC6D-4FC5-8755-23DB1BCEC17A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78B540F5-7AA3-4E0F-B66E-4F9B9A7669E4}"/>
              </a:ext>
            </a:extLst>
          </p:cNvPr>
          <p:cNvSpPr txBox="1">
            <a:spLocks/>
          </p:cNvSpPr>
          <p:nvPr/>
        </p:nvSpPr>
        <p:spPr>
          <a:xfrm>
            <a:off x="533091" y="733581"/>
            <a:ext cx="5728561" cy="475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사용법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AA21E1-924C-4A38-964E-931AB081220C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62225E4E-B907-407E-BAEC-3A15BC464ACB}"/>
              </a:ext>
            </a:extLst>
          </p:cNvPr>
          <p:cNvSpPr txBox="1">
            <a:spLocks/>
          </p:cNvSpPr>
          <p:nvPr/>
        </p:nvSpPr>
        <p:spPr>
          <a:xfrm>
            <a:off x="819822" y="1373822"/>
            <a:ext cx="2903713" cy="2550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A1.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데이터에서 찾을 값 설정하기</a:t>
            </a:r>
            <a:endParaRPr lang="ko-KR" altLang="en-US" sz="12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EAF8DC8-33C8-4F53-9886-567999B145C1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994419" y="4155356"/>
            <a:ext cx="0" cy="377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제목 1">
            <a:extLst>
              <a:ext uri="{FF2B5EF4-FFF2-40B4-BE49-F238E27FC236}">
                <a16:creationId xmlns:a16="http://schemas.microsoft.com/office/drawing/2014/main" id="{EEDFC5AF-5EFC-41B5-B54A-82BC2A0A78AE}"/>
              </a:ext>
            </a:extLst>
          </p:cNvPr>
          <p:cNvSpPr txBox="1">
            <a:spLocks/>
          </p:cNvSpPr>
          <p:nvPr/>
        </p:nvSpPr>
        <p:spPr>
          <a:xfrm>
            <a:off x="936797" y="4500534"/>
            <a:ext cx="2577548" cy="324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A1-1: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다른 표에 있는 데이터로 채울 표의 행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열을 선택한다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DFAFC0-A2A2-446D-91E0-2B0ADFDD2927}"/>
              </a:ext>
            </a:extLst>
          </p:cNvPr>
          <p:cNvSpPr/>
          <p:nvPr/>
        </p:nvSpPr>
        <p:spPr>
          <a:xfrm>
            <a:off x="8394925" y="2996158"/>
            <a:ext cx="804487" cy="203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A40EEC-AFEC-4B15-818D-0C84E99F08ED}"/>
              </a:ext>
            </a:extLst>
          </p:cNvPr>
          <p:cNvSpPr txBox="1">
            <a:spLocks/>
          </p:cNvSpPr>
          <p:nvPr/>
        </p:nvSpPr>
        <p:spPr>
          <a:xfrm>
            <a:off x="3705645" y="4532776"/>
            <a:ext cx="2577548" cy="324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A1-2: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채우고자 하는 표의 데이터가 채우려는 데이터를 가진 표에 있는지 확인한다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B5BEBC9-AD2D-4587-97B9-CD69C1ECDE3A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2220063" y="3333558"/>
            <a:ext cx="1989430" cy="274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C314AE60-57CF-4D73-9F55-562934F5F7FE}"/>
              </a:ext>
            </a:extLst>
          </p:cNvPr>
          <p:cNvSpPr/>
          <p:nvPr/>
        </p:nvSpPr>
        <p:spPr>
          <a:xfrm>
            <a:off x="1848355" y="3277323"/>
            <a:ext cx="371708" cy="167444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연결자 31">
            <a:extLst>
              <a:ext uri="{FF2B5EF4-FFF2-40B4-BE49-F238E27FC236}">
                <a16:creationId xmlns:a16="http://schemas.microsoft.com/office/drawing/2014/main" id="{57DCF259-9532-43CA-84BD-1E6B42E7063A}"/>
              </a:ext>
            </a:extLst>
          </p:cNvPr>
          <p:cNvSpPr/>
          <p:nvPr/>
        </p:nvSpPr>
        <p:spPr>
          <a:xfrm>
            <a:off x="4209493" y="3234633"/>
            <a:ext cx="443384" cy="197850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BBCE8A-E233-4DFE-865B-AEDA7F32B46F}"/>
              </a:ext>
            </a:extLst>
          </p:cNvPr>
          <p:cNvSpPr/>
          <p:nvPr/>
        </p:nvSpPr>
        <p:spPr>
          <a:xfrm>
            <a:off x="4209493" y="3080088"/>
            <a:ext cx="1624713" cy="10850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6823333F-64B7-4852-8CB3-EDC7672402A7}"/>
              </a:ext>
            </a:extLst>
          </p:cNvPr>
          <p:cNvSpPr/>
          <p:nvPr/>
        </p:nvSpPr>
        <p:spPr>
          <a:xfrm>
            <a:off x="1836234" y="2212829"/>
            <a:ext cx="197975" cy="18991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514C0E41-FD7B-4CBA-90A8-B11E52F212A2}"/>
              </a:ext>
            </a:extLst>
          </p:cNvPr>
          <p:cNvSpPr/>
          <p:nvPr/>
        </p:nvSpPr>
        <p:spPr>
          <a:xfrm>
            <a:off x="1998195" y="2155004"/>
            <a:ext cx="3722909" cy="27024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3DE88311-3912-415B-ADAC-06F045CEAC8E}"/>
              </a:ext>
            </a:extLst>
          </p:cNvPr>
          <p:cNvSpPr txBox="1">
            <a:spLocks/>
          </p:cNvSpPr>
          <p:nvPr/>
        </p:nvSpPr>
        <p:spPr>
          <a:xfrm>
            <a:off x="1292730" y="1691241"/>
            <a:ext cx="5304264" cy="324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A1-3: </a:t>
            </a:r>
            <a:r>
              <a:rPr lang="en-US" altLang="ko-KR" sz="1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Vlookup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함수를 사용하기 위한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가지 방법이다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algn="l"/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왼쪽은 </a:t>
            </a:r>
            <a:r>
              <a:rPr lang="ko-KR" altLang="en-US" sz="10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함수 삽입 버튼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통한 삽입과 오른쪽은 </a:t>
            </a:r>
            <a:r>
              <a:rPr lang="ko-KR" altLang="en-US" sz="10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수식입력 줄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통한 함수 입력이다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3ADC0FE-D68B-4865-A9DB-17CE80FFE09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935222" y="1982742"/>
            <a:ext cx="176076" cy="230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C07CDEA-3349-4D9F-BE30-AEC80A18CE45}"/>
              </a:ext>
            </a:extLst>
          </p:cNvPr>
          <p:cNvCxnSpPr>
            <a:cxnSpLocks/>
          </p:cNvCxnSpPr>
          <p:nvPr/>
        </p:nvCxnSpPr>
        <p:spPr>
          <a:xfrm flipV="1">
            <a:off x="3902439" y="1978642"/>
            <a:ext cx="1" cy="176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96F4FA7-AC19-41C0-BC03-8A1FB3324E89}"/>
              </a:ext>
            </a:extLst>
          </p:cNvPr>
          <p:cNvCxnSpPr>
            <a:cxnSpLocks/>
            <a:stCxn id="31" idx="4"/>
          </p:cNvCxnSpPr>
          <p:nvPr/>
        </p:nvCxnSpPr>
        <p:spPr>
          <a:xfrm>
            <a:off x="2034209" y="3444767"/>
            <a:ext cx="168431" cy="1033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제목 1">
            <a:extLst>
              <a:ext uri="{FF2B5EF4-FFF2-40B4-BE49-F238E27FC236}">
                <a16:creationId xmlns:a16="http://schemas.microsoft.com/office/drawing/2014/main" id="{7D2A105A-D8E0-498B-A036-95CD95C16960}"/>
              </a:ext>
            </a:extLst>
          </p:cNvPr>
          <p:cNvSpPr txBox="1">
            <a:spLocks/>
          </p:cNvSpPr>
          <p:nvPr/>
        </p:nvSpPr>
        <p:spPr>
          <a:xfrm>
            <a:off x="7749986" y="4588858"/>
            <a:ext cx="2786570" cy="2029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A1-4: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채우고자 하는 표의 데이터를 선택한다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0072C29-3D7A-423B-BD48-08E10AB2674F}"/>
              </a:ext>
            </a:extLst>
          </p:cNvPr>
          <p:cNvCxnSpPr>
            <a:cxnSpLocks/>
            <a:stCxn id="26" idx="2"/>
            <a:endCxn id="64" idx="0"/>
          </p:cNvCxnSpPr>
          <p:nvPr/>
        </p:nvCxnSpPr>
        <p:spPr>
          <a:xfrm>
            <a:off x="8797169" y="3199358"/>
            <a:ext cx="346102" cy="138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11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BE2DAA-FD9E-4374-BA55-7F4DBED91735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31304" y="410817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2AD4EF-4276-4091-8221-5AC645880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" t="17063" r="4381" b="42723"/>
          <a:stretch/>
        </p:blipFill>
        <p:spPr>
          <a:xfrm>
            <a:off x="726753" y="2296857"/>
            <a:ext cx="5453784" cy="17953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AC971C-EF75-42CB-B420-97AD11B8B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" t="17872" r="6679" b="24656"/>
          <a:stretch/>
        </p:blipFill>
        <p:spPr>
          <a:xfrm>
            <a:off x="6580647" y="2158087"/>
            <a:ext cx="4779146" cy="23097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5"/>
            <a:chOff x="520861" y="5012367"/>
            <a:chExt cx="10972800" cy="1336665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2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수식을 통해 작성을 할 때는 </a:t>
              </a:r>
              <a:r>
                <a:rPr kumimoji="1" lang="en-US" altLang="ko-KR" sz="1600" dirty="0"/>
                <a:t>, </a:t>
              </a:r>
              <a:r>
                <a:rPr kumimoji="1" lang="ko-KR" altLang="en-US" sz="1600" dirty="0"/>
                <a:t>를 찍고 다음 인자를 </a:t>
              </a:r>
              <a:r>
                <a:rPr kumimoji="1" lang="ko-KR" altLang="en-US" sz="1600" dirty="0" err="1"/>
                <a:t>작성해야한다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참조의 범위는 절대 참조를 해야 한다</a:t>
              </a:r>
              <a:r>
                <a:rPr kumimoji="1" lang="en-US" altLang="ko-KR" sz="1600" dirty="0"/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9DFC20-AC6D-4FC5-8755-23DB1BCEC17A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78B540F5-7AA3-4E0F-B66E-4F9B9A7669E4}"/>
              </a:ext>
            </a:extLst>
          </p:cNvPr>
          <p:cNvSpPr txBox="1">
            <a:spLocks/>
          </p:cNvSpPr>
          <p:nvPr/>
        </p:nvSpPr>
        <p:spPr>
          <a:xfrm>
            <a:off x="533091" y="733581"/>
            <a:ext cx="5728561" cy="475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사용법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AA21E1-924C-4A38-964E-931AB081220C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62225E4E-B907-407E-BAEC-3A15BC464ACB}"/>
              </a:ext>
            </a:extLst>
          </p:cNvPr>
          <p:cNvSpPr txBox="1">
            <a:spLocks/>
          </p:cNvSpPr>
          <p:nvPr/>
        </p:nvSpPr>
        <p:spPr>
          <a:xfrm>
            <a:off x="819822" y="1373822"/>
            <a:ext cx="2903713" cy="2550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A2.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데이터를 찾고 자하는 범위 설정하기</a:t>
            </a:r>
            <a:endParaRPr lang="ko-KR" altLang="en-US" sz="12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EDFC5AF-5EFC-41B5-B54A-82BC2A0A78AE}"/>
              </a:ext>
            </a:extLst>
          </p:cNvPr>
          <p:cNvSpPr txBox="1">
            <a:spLocks/>
          </p:cNvSpPr>
          <p:nvPr/>
        </p:nvSpPr>
        <p:spPr>
          <a:xfrm>
            <a:off x="5163577" y="4597936"/>
            <a:ext cx="2577548" cy="324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A2-1: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다른 표에 있는 데이터로 채울 표의 행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열을 </a:t>
            </a:r>
            <a:r>
              <a:rPr lang="ko-KR" altLang="en-US" sz="10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절대 참조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한다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DFAFC0-A2A2-446D-91E0-2B0ADFDD2927}"/>
              </a:ext>
            </a:extLst>
          </p:cNvPr>
          <p:cNvSpPr/>
          <p:nvPr/>
        </p:nvSpPr>
        <p:spPr>
          <a:xfrm>
            <a:off x="7867100" y="3008148"/>
            <a:ext cx="804487" cy="203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BBCE8A-E233-4DFE-865B-AEDA7F32B46F}"/>
              </a:ext>
            </a:extLst>
          </p:cNvPr>
          <p:cNvSpPr/>
          <p:nvPr/>
        </p:nvSpPr>
        <p:spPr>
          <a:xfrm>
            <a:off x="4364126" y="2956682"/>
            <a:ext cx="1666676" cy="938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0072C29-3D7A-423B-BD48-08E10AB2674F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 flipH="1">
            <a:off x="6452351" y="3211348"/>
            <a:ext cx="1816993" cy="13865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217BC0-ED95-4523-BADF-4C6F8015A66D}"/>
              </a:ext>
            </a:extLst>
          </p:cNvPr>
          <p:cNvSpPr/>
          <p:nvPr/>
        </p:nvSpPr>
        <p:spPr>
          <a:xfrm>
            <a:off x="2412662" y="2330480"/>
            <a:ext cx="442050" cy="2185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864D76F-9EDE-4148-8367-195476670DCA}"/>
              </a:ext>
            </a:extLst>
          </p:cNvPr>
          <p:cNvCxnSpPr>
            <a:cxnSpLocks/>
            <a:endCxn id="37" idx="3"/>
          </p:cNvCxnSpPr>
          <p:nvPr/>
        </p:nvCxnSpPr>
        <p:spPr>
          <a:xfrm flipH="1" flipV="1">
            <a:off x="2854712" y="2439744"/>
            <a:ext cx="2393795" cy="516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EC2D1EC-71AC-4A28-889E-79780BBC4B3C}"/>
              </a:ext>
            </a:extLst>
          </p:cNvPr>
          <p:cNvCxnSpPr>
            <a:cxnSpLocks/>
            <a:stCxn id="37" idx="2"/>
          </p:cNvCxnSpPr>
          <p:nvPr/>
        </p:nvCxnSpPr>
        <p:spPr>
          <a:xfrm rot="16200000" flipH="1">
            <a:off x="2835139" y="2347555"/>
            <a:ext cx="2142303" cy="254520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70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BE2DAA-FD9E-4374-BA55-7F4DBED91735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44556" y="425152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5"/>
            <a:chOff x="520861" y="5012367"/>
            <a:chExt cx="10972800" cy="1336665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2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수식을 참조하는 방식에는 </a:t>
              </a:r>
              <a:r>
                <a:rPr kumimoji="1" lang="en-US" altLang="ko-KR" sz="1600" dirty="0"/>
                <a:t>2</a:t>
              </a:r>
              <a:r>
                <a:rPr kumimoji="1" lang="ko-KR" altLang="en-US" sz="1600" dirty="0"/>
                <a:t>가지 방식이 있다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절대 참조는 수식 자동 채우기를 통해 채워도 값이 변하지 않는다</a:t>
              </a:r>
              <a:r>
                <a:rPr kumimoji="1" lang="en-US" altLang="ko-KR" sz="1600" dirty="0"/>
                <a:t>.</a:t>
              </a:r>
            </a:p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상대 참조는 수식 자동 채우기를 통해 채우면 값이 상대적으로 변한다</a:t>
              </a:r>
              <a:r>
                <a:rPr kumimoji="1" lang="en-US" altLang="ko-KR" sz="1600" dirty="0"/>
                <a:t>.</a:t>
              </a:r>
              <a:r>
                <a:rPr kumimoji="1" lang="ko-KR" altLang="en-US" sz="1600" dirty="0"/>
                <a:t> </a:t>
              </a:r>
              <a:endParaRPr kumimoji="1" lang="en-US" altLang="ko-KR" sz="16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9DFC20-AC6D-4FC5-8755-23DB1BCEC17A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78B540F5-7AA3-4E0F-B66E-4F9B9A7669E4}"/>
              </a:ext>
            </a:extLst>
          </p:cNvPr>
          <p:cNvSpPr txBox="1">
            <a:spLocks/>
          </p:cNvSpPr>
          <p:nvPr/>
        </p:nvSpPr>
        <p:spPr>
          <a:xfrm>
            <a:off x="533091" y="733581"/>
            <a:ext cx="5728561" cy="475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사용법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AA21E1-924C-4A38-964E-931AB081220C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62225E4E-B907-407E-BAEC-3A15BC464ACB}"/>
              </a:ext>
            </a:extLst>
          </p:cNvPr>
          <p:cNvSpPr txBox="1">
            <a:spLocks/>
          </p:cNvSpPr>
          <p:nvPr/>
        </p:nvSpPr>
        <p:spPr>
          <a:xfrm>
            <a:off x="819822" y="1373822"/>
            <a:ext cx="3767653" cy="241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B1.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데이터의 범위 설정에 대한 절대 참조와 상대 참조</a:t>
            </a:r>
            <a:endParaRPr lang="ko-KR" altLang="en-US" sz="12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8E8236-AB0D-4F09-B2F2-78682C9D6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" t="18118" r="6169" b="42439"/>
          <a:stretch/>
        </p:blipFill>
        <p:spPr>
          <a:xfrm>
            <a:off x="1336190" y="3138016"/>
            <a:ext cx="3851771" cy="12834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03FF8C-1A96-4813-8ACF-2D51C58B0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" t="18117" r="6168" b="41017"/>
          <a:stretch/>
        </p:blipFill>
        <p:spPr>
          <a:xfrm>
            <a:off x="6527724" y="1667674"/>
            <a:ext cx="3745002" cy="12834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A085FC-3F3B-4605-A102-587DE1148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4" t="18021" r="6762" b="41017"/>
          <a:stretch/>
        </p:blipFill>
        <p:spPr>
          <a:xfrm>
            <a:off x="6448776" y="3133415"/>
            <a:ext cx="3647899" cy="128346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DBB5389-1AFC-4E21-987B-F0A0891DDD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6" t="18738" r="7716" b="42192"/>
          <a:stretch/>
        </p:blipFill>
        <p:spPr>
          <a:xfrm>
            <a:off x="1378250" y="1662478"/>
            <a:ext cx="3767653" cy="128346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08E136-1457-49DA-BF4B-2FBBB998A0CA}"/>
              </a:ext>
            </a:extLst>
          </p:cNvPr>
          <p:cNvSpPr/>
          <p:nvPr/>
        </p:nvSpPr>
        <p:spPr>
          <a:xfrm>
            <a:off x="1618455" y="2771119"/>
            <a:ext cx="393997" cy="1748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A4B58DA-8AED-41C2-AE36-9006F1DDAE17}"/>
              </a:ext>
            </a:extLst>
          </p:cNvPr>
          <p:cNvSpPr/>
          <p:nvPr/>
        </p:nvSpPr>
        <p:spPr>
          <a:xfrm>
            <a:off x="2201643" y="1614832"/>
            <a:ext cx="302511" cy="1613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F9A2E72-ADCD-47B3-9BF0-A207C6279D2E}"/>
              </a:ext>
            </a:extLst>
          </p:cNvPr>
          <p:cNvSpPr/>
          <p:nvPr/>
        </p:nvSpPr>
        <p:spPr>
          <a:xfrm>
            <a:off x="2425916" y="4270550"/>
            <a:ext cx="425337" cy="1744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C9E3A5-8644-4C61-8CC0-2060F6DAD562}"/>
              </a:ext>
            </a:extLst>
          </p:cNvPr>
          <p:cNvSpPr/>
          <p:nvPr/>
        </p:nvSpPr>
        <p:spPr>
          <a:xfrm>
            <a:off x="2201644" y="3119939"/>
            <a:ext cx="224272" cy="1851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00316EB-D1F2-44FB-A4AD-FCB43D617C36}"/>
              </a:ext>
            </a:extLst>
          </p:cNvPr>
          <p:cNvSpPr/>
          <p:nvPr/>
        </p:nvSpPr>
        <p:spPr>
          <a:xfrm flipV="1">
            <a:off x="6767826" y="2854712"/>
            <a:ext cx="413559" cy="1038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F751998-FD3B-43D6-AB32-C3E1BB6E7ACF}"/>
              </a:ext>
            </a:extLst>
          </p:cNvPr>
          <p:cNvSpPr/>
          <p:nvPr/>
        </p:nvSpPr>
        <p:spPr>
          <a:xfrm>
            <a:off x="7352370" y="1673909"/>
            <a:ext cx="266992" cy="127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121973-58C2-493E-9EFD-D5584B6A5B83}"/>
              </a:ext>
            </a:extLst>
          </p:cNvPr>
          <p:cNvSpPr/>
          <p:nvPr/>
        </p:nvSpPr>
        <p:spPr>
          <a:xfrm>
            <a:off x="7011310" y="4270550"/>
            <a:ext cx="393997" cy="1748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90A5873-1C24-4C92-890B-74DBBE2FAC67}"/>
              </a:ext>
            </a:extLst>
          </p:cNvPr>
          <p:cNvSpPr/>
          <p:nvPr/>
        </p:nvSpPr>
        <p:spPr>
          <a:xfrm>
            <a:off x="7208309" y="3119080"/>
            <a:ext cx="288121" cy="14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ED131C2-2D42-4032-9366-23F55DC50B45}"/>
              </a:ext>
            </a:extLst>
          </p:cNvPr>
          <p:cNvCxnSpPr>
            <a:cxnSpLocks/>
          </p:cNvCxnSpPr>
          <p:nvPr/>
        </p:nvCxnSpPr>
        <p:spPr>
          <a:xfrm>
            <a:off x="2292464" y="1785708"/>
            <a:ext cx="32246" cy="1319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제목 1">
            <a:extLst>
              <a:ext uri="{FF2B5EF4-FFF2-40B4-BE49-F238E27FC236}">
                <a16:creationId xmlns:a16="http://schemas.microsoft.com/office/drawing/2014/main" id="{A4B54061-2F29-4FC4-A3AA-5C8445F387E0}"/>
              </a:ext>
            </a:extLst>
          </p:cNvPr>
          <p:cNvSpPr txBox="1">
            <a:spLocks/>
          </p:cNvSpPr>
          <p:nvPr/>
        </p:nvSpPr>
        <p:spPr>
          <a:xfrm>
            <a:off x="1378249" y="4542353"/>
            <a:ext cx="3851771" cy="4500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상대 참조를 통한 수식 채우기를 한다면 상대적인 참조이므로 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참조된 셀도 같이 이동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47" name="제목 1">
            <a:extLst>
              <a:ext uri="{FF2B5EF4-FFF2-40B4-BE49-F238E27FC236}">
                <a16:creationId xmlns:a16="http://schemas.microsoft.com/office/drawing/2014/main" id="{EFA46288-C474-430E-98AE-932A5932F79B}"/>
              </a:ext>
            </a:extLst>
          </p:cNvPr>
          <p:cNvSpPr txBox="1">
            <a:spLocks/>
          </p:cNvSpPr>
          <p:nvPr/>
        </p:nvSpPr>
        <p:spPr>
          <a:xfrm>
            <a:off x="6586624" y="4585477"/>
            <a:ext cx="3851771" cy="414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절대 참조를 통한 수식 채우기를 한다면 절대적인 참조이므로 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셀주소는 고정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된다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C7AB938-92E8-4E0A-8023-0A98AD6FE45F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7352370" y="1814470"/>
            <a:ext cx="127938" cy="1304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0A3B6CA-1CD7-46FC-A712-0E3AD0BC30BD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1822177" y="2963703"/>
            <a:ext cx="816408" cy="1306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C94F545-AB14-49FF-8524-705B3245A1E4}"/>
              </a:ext>
            </a:extLst>
          </p:cNvPr>
          <p:cNvCxnSpPr>
            <a:cxnSpLocks/>
          </p:cNvCxnSpPr>
          <p:nvPr/>
        </p:nvCxnSpPr>
        <p:spPr>
          <a:xfrm>
            <a:off x="6974605" y="2954234"/>
            <a:ext cx="233703" cy="1351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48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BE2DAA-FD9E-4374-BA55-7F4DBED91735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44556" y="425152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5"/>
            <a:chOff x="520861" y="5012367"/>
            <a:chExt cx="10972800" cy="1336665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2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참조하고 자하는 값의 상대적인 </a:t>
              </a:r>
              <a:r>
                <a:rPr kumimoji="1" lang="en-US" altLang="ko-KR" sz="1600" dirty="0" err="1"/>
                <a:t>colum</a:t>
              </a:r>
              <a:r>
                <a:rPr kumimoji="1" lang="ko-KR" altLang="en-US" sz="1600" dirty="0"/>
                <a:t>의 값을 입력 해야 한다</a:t>
              </a:r>
              <a:r>
                <a:rPr kumimoji="1" lang="en-US" altLang="ko-KR" sz="1600" dirty="0"/>
                <a:t>.</a:t>
              </a:r>
              <a:r>
                <a:rPr kumimoji="1" lang="ko-KR" altLang="en-US" sz="1600" dirty="0"/>
                <a:t> </a:t>
              </a:r>
              <a:endParaRPr kumimoji="1" lang="en-US" altLang="ko-KR" sz="16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9DFC20-AC6D-4FC5-8755-23DB1BCEC17A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78B540F5-7AA3-4E0F-B66E-4F9B9A7669E4}"/>
              </a:ext>
            </a:extLst>
          </p:cNvPr>
          <p:cNvSpPr txBox="1">
            <a:spLocks/>
          </p:cNvSpPr>
          <p:nvPr/>
        </p:nvSpPr>
        <p:spPr>
          <a:xfrm>
            <a:off x="533091" y="733581"/>
            <a:ext cx="5728561" cy="475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사용법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AA21E1-924C-4A38-964E-931AB081220C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62225E4E-B907-407E-BAEC-3A15BC464ACB}"/>
              </a:ext>
            </a:extLst>
          </p:cNvPr>
          <p:cNvSpPr txBox="1">
            <a:spLocks/>
          </p:cNvSpPr>
          <p:nvPr/>
        </p:nvSpPr>
        <p:spPr>
          <a:xfrm>
            <a:off x="819822" y="1373822"/>
            <a:ext cx="3767653" cy="241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A3.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찾을 값 설정하기</a:t>
            </a:r>
            <a:endParaRPr lang="ko-KR" altLang="en-US" sz="12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6" name="제목 1">
            <a:extLst>
              <a:ext uri="{FF2B5EF4-FFF2-40B4-BE49-F238E27FC236}">
                <a16:creationId xmlns:a16="http://schemas.microsoft.com/office/drawing/2014/main" id="{A4B54061-2F29-4FC4-A3AA-5C8445F387E0}"/>
              </a:ext>
            </a:extLst>
          </p:cNvPr>
          <p:cNvSpPr txBox="1">
            <a:spLocks/>
          </p:cNvSpPr>
          <p:nvPr/>
        </p:nvSpPr>
        <p:spPr>
          <a:xfrm>
            <a:off x="4245919" y="4378537"/>
            <a:ext cx="4031465" cy="425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A3-1: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데이터를 찾고 자하는 범위에서 찾을 데이터의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“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케이블 이름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”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해당하는 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상대적인 </a:t>
            </a:r>
            <a:r>
              <a:rPr lang="en-US" altLang="ko-KR" sz="1200" dirty="0" err="1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colum</a:t>
            </a:r>
            <a:r>
              <a:rPr lang="en-US" altLang="ko-KR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값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입력한다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6F53A2-5FD4-42FA-9C93-65EC8095D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" t="17968" r="6593" b="20033"/>
          <a:stretch/>
        </p:blipFill>
        <p:spPr>
          <a:xfrm>
            <a:off x="6400800" y="1771275"/>
            <a:ext cx="4656725" cy="242984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C5E1A5-4351-4287-B33E-5DF30E7E3EE0}"/>
              </a:ext>
            </a:extLst>
          </p:cNvPr>
          <p:cNvSpPr/>
          <p:nvPr/>
        </p:nvSpPr>
        <p:spPr>
          <a:xfrm>
            <a:off x="8385717" y="2977412"/>
            <a:ext cx="958358" cy="15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70A99E-9C62-4ED1-8048-4DCD2E429B8E}"/>
              </a:ext>
            </a:extLst>
          </p:cNvPr>
          <p:cNvSpPr/>
          <p:nvPr/>
        </p:nvSpPr>
        <p:spPr>
          <a:xfrm>
            <a:off x="9550934" y="2322230"/>
            <a:ext cx="1506591" cy="812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26E51FBF-BEF2-45ED-BE13-88661D4C1411}"/>
              </a:ext>
            </a:extLst>
          </p:cNvPr>
          <p:cNvSpPr/>
          <p:nvPr/>
        </p:nvSpPr>
        <p:spPr>
          <a:xfrm>
            <a:off x="9999169" y="2377862"/>
            <a:ext cx="371708" cy="20439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779D1E2-404B-4420-9953-E83EC36AEDAD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9344075" y="2582258"/>
            <a:ext cx="798288" cy="4739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1828245-18CB-4E4C-80E9-D13E0A44E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06" r="5062" b="48268"/>
          <a:stretch/>
        </p:blipFill>
        <p:spPr>
          <a:xfrm>
            <a:off x="728095" y="2204766"/>
            <a:ext cx="4882787" cy="1818444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1B0A56-88D3-4F4A-BA03-F3A00A077040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005841" y="1701651"/>
            <a:ext cx="2859055" cy="12757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EF610B-5706-497E-BE00-35A007A8B5C3}"/>
              </a:ext>
            </a:extLst>
          </p:cNvPr>
          <p:cNvSpPr/>
          <p:nvPr/>
        </p:nvSpPr>
        <p:spPr>
          <a:xfrm>
            <a:off x="3985084" y="2986776"/>
            <a:ext cx="1543214" cy="1151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C64A0ADC-5B5D-422E-A4DC-CCC43C577E43}"/>
              </a:ext>
            </a:extLst>
          </p:cNvPr>
          <p:cNvSpPr/>
          <p:nvPr/>
        </p:nvSpPr>
        <p:spPr>
          <a:xfrm>
            <a:off x="4536785" y="3113988"/>
            <a:ext cx="403189" cy="239751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F90E8E4C-2F37-4DA3-8497-AB5224F032AB}"/>
              </a:ext>
            </a:extLst>
          </p:cNvPr>
          <p:cNvSpPr txBox="1">
            <a:spLocks/>
          </p:cNvSpPr>
          <p:nvPr/>
        </p:nvSpPr>
        <p:spPr>
          <a:xfrm>
            <a:off x="4077813" y="1332910"/>
            <a:ext cx="3856056" cy="3687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A3-2: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표의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“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케이블 이름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”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해당하는 상대적인 </a:t>
            </a:r>
            <a:r>
              <a:rPr lang="en-US" altLang="ko-KR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colum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값은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이므로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입력한다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645A27D9-E017-41D7-A0D3-92EE93A860BF}"/>
              </a:ext>
            </a:extLst>
          </p:cNvPr>
          <p:cNvSpPr/>
          <p:nvPr/>
        </p:nvSpPr>
        <p:spPr>
          <a:xfrm>
            <a:off x="2523126" y="2198009"/>
            <a:ext cx="193364" cy="2212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41F5839-64D4-4D68-AC6B-19CCF4B40EAF}"/>
              </a:ext>
            </a:extLst>
          </p:cNvPr>
          <p:cNvCxnSpPr>
            <a:cxnSpLocks/>
            <a:stCxn id="54" idx="0"/>
            <a:endCxn id="59" idx="2"/>
          </p:cNvCxnSpPr>
          <p:nvPr/>
        </p:nvCxnSpPr>
        <p:spPr>
          <a:xfrm flipV="1">
            <a:off x="4738380" y="1701651"/>
            <a:ext cx="1267461" cy="1412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4BD69D56-0EF9-470D-B69D-7EC886B8BA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39778" y="2588606"/>
            <a:ext cx="2051597" cy="2002507"/>
          </a:xfrm>
          <a:prstGeom prst="bentConnector3">
            <a:avLst>
              <a:gd name="adj1" fmla="val -36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A2CEC7BF-3686-4758-BB2D-0FF0CBC08EB9}"/>
              </a:ext>
            </a:extLst>
          </p:cNvPr>
          <p:cNvCxnSpPr>
            <a:cxnSpLocks/>
            <a:stCxn id="54" idx="2"/>
            <a:endCxn id="46" idx="1"/>
          </p:cNvCxnSpPr>
          <p:nvPr/>
        </p:nvCxnSpPr>
        <p:spPr>
          <a:xfrm rot="10800000" flipV="1">
            <a:off x="4245919" y="3233864"/>
            <a:ext cx="290866" cy="1357248"/>
          </a:xfrm>
          <a:prstGeom prst="bentConnector3">
            <a:avLst>
              <a:gd name="adj1" fmla="val 29616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41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BE2DAA-FD9E-4374-BA55-7F4DBED91735}"/>
              </a:ext>
            </a:extLst>
          </p:cNvPr>
          <p:cNvSpPr/>
          <p:nvPr/>
        </p:nvSpPr>
        <p:spPr>
          <a:xfrm>
            <a:off x="0" y="0"/>
            <a:ext cx="12192001" cy="69397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06B0834-26F2-427A-AF34-DF67EDA73D76}"/>
              </a:ext>
            </a:extLst>
          </p:cNvPr>
          <p:cNvSpPr/>
          <p:nvPr/>
        </p:nvSpPr>
        <p:spPr>
          <a:xfrm>
            <a:off x="344556" y="425152"/>
            <a:ext cx="11502887" cy="614900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6BB8AA-7246-484D-A5BF-3B2AAB4C182E}"/>
              </a:ext>
            </a:extLst>
          </p:cNvPr>
          <p:cNvSpPr txBox="1"/>
          <p:nvPr/>
        </p:nvSpPr>
        <p:spPr>
          <a:xfrm>
            <a:off x="218661" y="6574159"/>
            <a:ext cx="18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 HCI </a:t>
            </a:r>
            <a:r>
              <a:rPr lang="ko-KR" alt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2A2A2-5B0D-42E7-BFB9-853A21CE743A}"/>
              </a:ext>
            </a:extLst>
          </p:cNvPr>
          <p:cNvGrpSpPr/>
          <p:nvPr/>
        </p:nvGrpSpPr>
        <p:grpSpPr>
          <a:xfrm>
            <a:off x="609600" y="5012367"/>
            <a:ext cx="10972800" cy="1336665"/>
            <a:chOff x="520861" y="5012367"/>
            <a:chExt cx="10972800" cy="1336665"/>
          </a:xfrm>
        </p:grpSpPr>
        <p:sp>
          <p:nvSpPr>
            <p:cNvPr id="13" name="모서리가 둥근 직사각형 4">
              <a:extLst>
                <a:ext uri="{FF2B5EF4-FFF2-40B4-BE49-F238E27FC236}">
                  <a16:creationId xmlns:a16="http://schemas.microsoft.com/office/drawing/2014/main" id="{539D6650-48AE-4101-8D75-9CFF5B14EAFD}"/>
                </a:ext>
              </a:extLst>
            </p:cNvPr>
            <p:cNvSpPr/>
            <p:nvPr/>
          </p:nvSpPr>
          <p:spPr>
            <a:xfrm>
              <a:off x="520861" y="5197032"/>
              <a:ext cx="10972800" cy="11520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kumimoji="1" lang="ko-KR" altLang="en-US" sz="1600" dirty="0"/>
                <a:t>찾고자 하는 값의 상대적인 </a:t>
              </a:r>
              <a:r>
                <a:rPr kumimoji="1" lang="en-US" altLang="ko-KR" sz="1600" dirty="0" err="1"/>
                <a:t>colum</a:t>
              </a:r>
              <a:r>
                <a:rPr kumimoji="1" lang="ko-KR" altLang="en-US" sz="1600" dirty="0"/>
                <a:t>의 값은 오른쪽에서 찾을 수 있기에 음수 값이 나올 수 없다</a:t>
              </a:r>
              <a:r>
                <a:rPr kumimoji="1" lang="en-US" altLang="ko-KR" sz="1600" dirty="0"/>
                <a:t>.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10AF5C-5266-44B2-A116-20B3C5E46BEB}"/>
                </a:ext>
              </a:extLst>
            </p:cNvPr>
            <p:cNvSpPr/>
            <p:nvPr/>
          </p:nvSpPr>
          <p:spPr>
            <a:xfrm>
              <a:off x="701032" y="5012367"/>
              <a:ext cx="306987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ko-Kore-KR" dirty="0"/>
                <a:t>[User Mental model evolution</a:t>
              </a:r>
              <a:r>
                <a:rPr kumimoji="1" lang="en-US" altLang="ko-KR" dirty="0"/>
                <a:t>]</a:t>
              </a:r>
              <a:endParaRPr kumimoji="1" lang="ko-Kore-KR" altLang="en-US" dirty="0"/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9DFC20-AC6D-4FC5-8755-23DB1BCEC17A}"/>
              </a:ext>
            </a:extLst>
          </p:cNvPr>
          <p:cNvCxnSpPr>
            <a:cxnSpLocks/>
          </p:cNvCxnSpPr>
          <p:nvPr/>
        </p:nvCxnSpPr>
        <p:spPr>
          <a:xfrm>
            <a:off x="533091" y="1208852"/>
            <a:ext cx="11252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78B540F5-7AA3-4E0F-B66E-4F9B9A7669E4}"/>
              </a:ext>
            </a:extLst>
          </p:cNvPr>
          <p:cNvSpPr txBox="1">
            <a:spLocks/>
          </p:cNvSpPr>
          <p:nvPr/>
        </p:nvSpPr>
        <p:spPr>
          <a:xfrm>
            <a:off x="533091" y="733581"/>
            <a:ext cx="5728561" cy="4752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Vlookup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함수의 사용법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AA21E1-924C-4A38-964E-931AB081220C}"/>
              </a:ext>
            </a:extLst>
          </p:cNvPr>
          <p:cNvCxnSpPr>
            <a:cxnSpLocks/>
          </p:cNvCxnSpPr>
          <p:nvPr/>
        </p:nvCxnSpPr>
        <p:spPr>
          <a:xfrm>
            <a:off x="533091" y="1219067"/>
            <a:ext cx="5728561" cy="65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>
            <a:extLst>
              <a:ext uri="{FF2B5EF4-FFF2-40B4-BE49-F238E27FC236}">
                <a16:creationId xmlns:a16="http://schemas.microsoft.com/office/drawing/2014/main" id="{62225E4E-B907-407E-BAEC-3A15BC464ACB}"/>
              </a:ext>
            </a:extLst>
          </p:cNvPr>
          <p:cNvSpPr txBox="1">
            <a:spLocks/>
          </p:cNvSpPr>
          <p:nvPr/>
        </p:nvSpPr>
        <p:spPr>
          <a:xfrm>
            <a:off x="819822" y="1373822"/>
            <a:ext cx="3767653" cy="2410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B2.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찾을 값의 범위 주의사항</a:t>
            </a:r>
            <a:endParaRPr lang="ko-KR" altLang="en-US" sz="12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6F53A2-5FD4-42FA-9C93-65EC8095D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" t="17968" r="6593" b="20033"/>
          <a:stretch/>
        </p:blipFill>
        <p:spPr>
          <a:xfrm>
            <a:off x="6400800" y="1771275"/>
            <a:ext cx="4656725" cy="242984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3BC5E1A5-4351-4287-B33E-5DF30E7E3EE0}"/>
              </a:ext>
            </a:extLst>
          </p:cNvPr>
          <p:cNvSpPr/>
          <p:nvPr/>
        </p:nvSpPr>
        <p:spPr>
          <a:xfrm>
            <a:off x="8385717" y="2977412"/>
            <a:ext cx="958358" cy="15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170A99E-9C62-4ED1-8048-4DCD2E429B8E}"/>
              </a:ext>
            </a:extLst>
          </p:cNvPr>
          <p:cNvSpPr/>
          <p:nvPr/>
        </p:nvSpPr>
        <p:spPr>
          <a:xfrm>
            <a:off x="9999169" y="2322230"/>
            <a:ext cx="1058356" cy="8128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7" name="순서도: 연결자 36">
            <a:extLst>
              <a:ext uri="{FF2B5EF4-FFF2-40B4-BE49-F238E27FC236}">
                <a16:creationId xmlns:a16="http://schemas.microsoft.com/office/drawing/2014/main" id="{26E51FBF-BEF2-45ED-BE13-88661D4C1411}"/>
              </a:ext>
            </a:extLst>
          </p:cNvPr>
          <p:cNvSpPr/>
          <p:nvPr/>
        </p:nvSpPr>
        <p:spPr>
          <a:xfrm>
            <a:off x="9615802" y="2377862"/>
            <a:ext cx="371708" cy="20439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779D1E2-404B-4420-9953-E83EC36AEDAD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9344075" y="2582258"/>
            <a:ext cx="798288" cy="4739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1828245-18CB-4E4C-80E9-D13E0A44E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06" r="5062" b="48268"/>
          <a:stretch/>
        </p:blipFill>
        <p:spPr>
          <a:xfrm>
            <a:off x="728095" y="2204766"/>
            <a:ext cx="4882787" cy="1818444"/>
          </a:xfrm>
          <a:prstGeom prst="rect">
            <a:avLst/>
          </a:prstGeom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1B0A56-88D3-4F4A-BA03-F3A00A077040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5528297" y="1704295"/>
            <a:ext cx="3336599" cy="12731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4EF610B-5706-497E-BE00-35A007A8B5C3}"/>
              </a:ext>
            </a:extLst>
          </p:cNvPr>
          <p:cNvSpPr/>
          <p:nvPr/>
        </p:nvSpPr>
        <p:spPr>
          <a:xfrm>
            <a:off x="4460488" y="2986776"/>
            <a:ext cx="1067810" cy="1151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6CD3DB8-6A10-4B56-A321-9B68ACFD2E5A}"/>
              </a:ext>
            </a:extLst>
          </p:cNvPr>
          <p:cNvCxnSpPr>
            <a:cxnSpLocks/>
            <a:stCxn id="63" idx="6"/>
            <a:endCxn id="62" idx="2"/>
          </p:cNvCxnSpPr>
          <p:nvPr/>
        </p:nvCxnSpPr>
        <p:spPr>
          <a:xfrm flipV="1">
            <a:off x="2716490" y="1704295"/>
            <a:ext cx="2811808" cy="6043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제목 1">
            <a:extLst>
              <a:ext uri="{FF2B5EF4-FFF2-40B4-BE49-F238E27FC236}">
                <a16:creationId xmlns:a16="http://schemas.microsoft.com/office/drawing/2014/main" id="{3036C99C-FE71-459C-A77F-7DA198D7B770}"/>
              </a:ext>
            </a:extLst>
          </p:cNvPr>
          <p:cNvSpPr txBox="1">
            <a:spLocks/>
          </p:cNvSpPr>
          <p:nvPr/>
        </p:nvSpPr>
        <p:spPr>
          <a:xfrm>
            <a:off x="3260055" y="1282728"/>
            <a:ext cx="4536485" cy="4215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B2-2: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그러나 찾을 값범위에서 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왼쪽방향의 값을 조회하지 못하며</a:t>
            </a:r>
            <a:r>
              <a:rPr lang="en-US" altLang="ko-KR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오른쪽 방향의 값만 찾을 수 있다</a:t>
            </a:r>
            <a:r>
              <a:rPr lang="en-US" altLang="ko-KR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즉 </a:t>
            </a:r>
            <a:r>
              <a:rPr lang="ko-KR" altLang="en-US" sz="12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양의 값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만 들어갈 수 있다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645A27D9-E017-41D7-A0D3-92EE93A860BF}"/>
              </a:ext>
            </a:extLst>
          </p:cNvPr>
          <p:cNvSpPr/>
          <p:nvPr/>
        </p:nvSpPr>
        <p:spPr>
          <a:xfrm>
            <a:off x="2523126" y="2198009"/>
            <a:ext cx="193364" cy="221268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AF656EA0-2461-457A-8AB2-56B35D77065B}"/>
              </a:ext>
            </a:extLst>
          </p:cNvPr>
          <p:cNvSpPr txBox="1">
            <a:spLocks/>
          </p:cNvSpPr>
          <p:nvPr/>
        </p:nvSpPr>
        <p:spPr>
          <a:xfrm>
            <a:off x="3397371" y="4523681"/>
            <a:ext cx="6512385" cy="2529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B2-1: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만약 범위가 해당 범위 일 때 찾으려 하는 값이 케이블 코드라면 찾을 값이 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-1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해당한다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FDC488D3-1946-47E7-85A9-4451D797CD53}"/>
              </a:ext>
            </a:extLst>
          </p:cNvPr>
          <p:cNvSpPr/>
          <p:nvPr/>
        </p:nvSpPr>
        <p:spPr>
          <a:xfrm>
            <a:off x="4057963" y="3006951"/>
            <a:ext cx="371708" cy="20439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FF9AD3FB-7C46-49DC-940A-C8F8ADF0E78B}"/>
              </a:ext>
            </a:extLst>
          </p:cNvPr>
          <p:cNvCxnSpPr>
            <a:cxnSpLocks/>
            <a:stCxn id="39" idx="4"/>
            <a:endCxn id="31" idx="1"/>
          </p:cNvCxnSpPr>
          <p:nvPr/>
        </p:nvCxnSpPr>
        <p:spPr>
          <a:xfrm rot="5400000">
            <a:off x="3101182" y="3507536"/>
            <a:ext cx="1438825" cy="846446"/>
          </a:xfrm>
          <a:prstGeom prst="bentConnector4">
            <a:avLst>
              <a:gd name="adj1" fmla="val -5031"/>
              <a:gd name="adj2" fmla="val 12700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A4D76EEA-D076-4C60-9EF0-7B9E739E706C}"/>
              </a:ext>
            </a:extLst>
          </p:cNvPr>
          <p:cNvCxnSpPr>
            <a:cxnSpLocks/>
            <a:stCxn id="37" idx="4"/>
          </p:cNvCxnSpPr>
          <p:nvPr/>
        </p:nvCxnSpPr>
        <p:spPr>
          <a:xfrm rot="16200000" flipH="1">
            <a:off x="8821749" y="3562165"/>
            <a:ext cx="2067914" cy="108100"/>
          </a:xfrm>
          <a:prstGeom prst="bentConnector3">
            <a:avLst>
              <a:gd name="adj1" fmla="val 9278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010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</TotalTime>
  <Words>930</Words>
  <Application>Microsoft Office PowerPoint</Application>
  <PresentationFormat>와이드스크린</PresentationFormat>
  <Paragraphs>113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a옛날사진관4</vt:lpstr>
      <vt:lpstr>Arial</vt:lpstr>
      <vt:lpstr>나눔스퀘어 Bold</vt:lpstr>
      <vt:lpstr>a옛날사진관3</vt:lpstr>
      <vt:lpstr>a옛날사진관5</vt:lpstr>
      <vt:lpstr>Calibri Light</vt:lpstr>
      <vt:lpstr>Calibri</vt:lpstr>
      <vt:lpstr>맑은 고딕</vt:lpstr>
      <vt:lpstr>Office Theme</vt:lpstr>
      <vt:lpstr>Excel Vlookup 함수</vt:lpstr>
      <vt:lpstr>Contents</vt:lpstr>
      <vt:lpstr>Vlookup 함수에 대한 기본 개념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Excel Vlookup 함수</dc:title>
  <dc:creator>정경재</dc:creator>
  <cp:lastModifiedBy>정경재</cp:lastModifiedBy>
  <cp:revision>24</cp:revision>
  <dcterms:created xsi:type="dcterms:W3CDTF">2021-09-27T23:09:35Z</dcterms:created>
  <dcterms:modified xsi:type="dcterms:W3CDTF">2021-09-28T09:07:27Z</dcterms:modified>
</cp:coreProperties>
</file>